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2" r:id="rId4"/>
    <p:sldId id="273" r:id="rId5"/>
    <p:sldId id="274" r:id="rId6"/>
    <p:sldId id="275" r:id="rId7"/>
    <p:sldId id="260" r:id="rId8"/>
    <p:sldId id="285" r:id="rId9"/>
    <p:sldId id="282" r:id="rId10"/>
    <p:sldId id="283" r:id="rId11"/>
    <p:sldId id="265" r:id="rId12"/>
    <p:sldId id="264" r:id="rId13"/>
    <p:sldId id="268" r:id="rId14"/>
    <p:sldId id="277" r:id="rId15"/>
    <p:sldId id="259" r:id="rId16"/>
    <p:sldId id="276" r:id="rId17"/>
    <p:sldId id="270" r:id="rId18"/>
    <p:sldId id="269" r:id="rId19"/>
    <p:sldId id="279" r:id="rId20"/>
    <p:sldId id="280" r:id="rId21"/>
    <p:sldId id="266" r:id="rId22"/>
    <p:sldId id="267" r:id="rId23"/>
    <p:sldId id="284" r:id="rId24"/>
    <p:sldId id="28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75CBFC-37AD-0146-9B83-A8704FA558F0}">
          <p14:sldIdLst>
            <p14:sldId id="256"/>
            <p14:sldId id="257"/>
            <p14:sldId id="272"/>
            <p14:sldId id="273"/>
            <p14:sldId id="274"/>
            <p14:sldId id="275"/>
            <p14:sldId id="260"/>
            <p14:sldId id="285"/>
            <p14:sldId id="282"/>
            <p14:sldId id="283"/>
            <p14:sldId id="265"/>
            <p14:sldId id="264"/>
            <p14:sldId id="268"/>
            <p14:sldId id="277"/>
            <p14:sldId id="259"/>
            <p14:sldId id="276"/>
            <p14:sldId id="270"/>
            <p14:sldId id="269"/>
            <p14:sldId id="279"/>
            <p14:sldId id="280"/>
            <p14:sldId id="266"/>
            <p14:sldId id="267"/>
            <p14:sldId id="284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F3C"/>
    <a:srgbClr val="8AB124"/>
    <a:srgbClr val="AF6C21"/>
    <a:srgbClr val="67411B"/>
    <a:srgbClr val="795128"/>
    <a:srgbClr val="AF7605"/>
    <a:srgbClr val="BE883A"/>
    <a:srgbClr val="FBCB95"/>
    <a:srgbClr val="774F26"/>
    <a:srgbClr val="619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2" autoAdjust="0"/>
    <p:restoredTop sz="93869" autoAdjust="0"/>
  </p:normalViewPr>
  <p:slideViewPr>
    <p:cSldViewPr snapToGrid="0" snapToObjects="1">
      <p:cViewPr varScale="1">
        <p:scale>
          <a:sx n="123" d="100"/>
          <a:sy n="123" d="100"/>
        </p:scale>
        <p:origin x="-10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08395-F9A9-4942-AE6D-991CB0F4AF4B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B3091-94C2-B645-9DE2-EE117AA13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8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62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1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73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6832"/>
            <a:ext cx="9154578" cy="793751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1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6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9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4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3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rgbClr val="6196C3"/>
          </a:solidFill>
          <a:latin typeface="Architects Daughter"/>
          <a:ea typeface="+mj-ea"/>
          <a:cs typeface="Architects Daughte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bg1"/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bg1"/>
          </a:solidFill>
          <a:latin typeface="Lato Regular"/>
          <a:ea typeface="+mn-ea"/>
          <a:cs typeface="La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bg1"/>
          </a:solidFill>
          <a:latin typeface="Lato Regular"/>
          <a:ea typeface="+mn-ea"/>
          <a:cs typeface="La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Lato Regular"/>
          <a:ea typeface="+mn-ea"/>
          <a:cs typeface="La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Lato Regular"/>
          <a:ea typeface="+mn-ea"/>
          <a:cs typeface="La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00809" y="1693841"/>
            <a:ext cx="1529664" cy="3634611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865054" y="4030963"/>
            <a:ext cx="4003207" cy="1036945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chitects Daughter"/>
              <a:cs typeface="Architects Daught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30034" y="2964929"/>
            <a:ext cx="2365241" cy="874080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chitects Daughter"/>
              <a:cs typeface="Architects Daught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02312" y="1705283"/>
            <a:ext cx="2365241" cy="1036945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chitects Daughter"/>
              <a:cs typeface="Architects Daught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0809" y="169722"/>
            <a:ext cx="8567452" cy="1300745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9397" y="169722"/>
            <a:ext cx="88236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400" dirty="0">
                <a:solidFill>
                  <a:srgbClr val="6196C3"/>
                </a:solidFill>
                <a:latin typeface="Architects Daughter"/>
                <a:cs typeface="Architects Daughter"/>
              </a:rPr>
              <a:t>Ridiculously</a:t>
            </a:r>
          </a:p>
        </p:txBody>
      </p:sp>
      <p:sp>
        <p:nvSpPr>
          <p:cNvPr id="5" name="Rectangle 4"/>
          <p:cNvSpPr/>
          <p:nvPr/>
        </p:nvSpPr>
        <p:spPr>
          <a:xfrm>
            <a:off x="740759" y="1912132"/>
            <a:ext cx="629650" cy="3097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 smtClean="0">
                <a:solidFill>
                  <a:schemeClr val="bg1"/>
                </a:solidFill>
                <a:latin typeface="Architects Daughter"/>
                <a:cs typeface="Architects Daughter"/>
              </a:rPr>
              <a:t>E</a:t>
            </a:r>
          </a:p>
          <a:p>
            <a:pPr algn="ctr">
              <a:lnSpc>
                <a:spcPct val="90000"/>
              </a:lnSpc>
            </a:pPr>
            <a:r>
              <a:rPr lang="en-US" sz="5400" dirty="0" smtClean="0">
                <a:solidFill>
                  <a:schemeClr val="bg1"/>
                </a:solidFill>
                <a:latin typeface="Architects Daughter"/>
                <a:cs typeface="Architects Daughter"/>
              </a:rPr>
              <a:t>A</a:t>
            </a:r>
          </a:p>
          <a:p>
            <a:pPr algn="ctr">
              <a:lnSpc>
                <a:spcPct val="90000"/>
              </a:lnSpc>
            </a:pPr>
            <a:r>
              <a:rPr lang="en-US" sz="5400" dirty="0" smtClean="0">
                <a:solidFill>
                  <a:schemeClr val="bg1"/>
                </a:solidFill>
                <a:latin typeface="Architects Daughter"/>
                <a:cs typeface="Architects Daughter"/>
              </a:rPr>
              <a:t>S</a:t>
            </a:r>
          </a:p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  <a:latin typeface="Architects Daughter"/>
                <a:cs typeface="Architects Daughter"/>
              </a:rPr>
              <a:t>Y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4092" y="1831378"/>
            <a:ext cx="2096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6196C3"/>
                </a:solidFill>
                <a:latin typeface="Architects Daughter"/>
                <a:cs typeface="Architects Daughter"/>
              </a:rPr>
              <a:t>Layouts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3037" y="2964929"/>
            <a:ext cx="11854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rchitects Daughter"/>
                <a:cs typeface="Architects Daughter"/>
              </a:rPr>
              <a:t>with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1602" y="3937769"/>
            <a:ext cx="3339523" cy="1162888"/>
          </a:xfrm>
        </p:spPr>
        <p:txBody>
          <a:bodyPr>
            <a:normAutofit/>
          </a:bodyPr>
          <a:lstStyle/>
          <a:p>
            <a:pPr algn="ctr"/>
            <a:r>
              <a:rPr lang="en-US" sz="6600" dirty="0" err="1" smtClean="0"/>
              <a:t>Flexbox</a:t>
            </a:r>
            <a:endParaRPr lang="en-US" sz="6600" dirty="0">
              <a:latin typeface="Architects Daughter"/>
              <a:cs typeface="Architects Daught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0809" y="5406000"/>
            <a:ext cx="8567452" cy="635333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7791" y="5497534"/>
            <a:ext cx="7636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Lato Regular"/>
                <a:cs typeface="Lato Regular"/>
              </a:rPr>
              <a:t>https://</a:t>
            </a:r>
            <a:r>
              <a:rPr lang="en-US" sz="2400" dirty="0" err="1">
                <a:solidFill>
                  <a:srgbClr val="FFFFFF"/>
                </a:solidFill>
                <a:latin typeface="Lato Regular"/>
                <a:cs typeface="Lato Regular"/>
              </a:rPr>
              <a:t>github.com</a:t>
            </a:r>
            <a:r>
              <a:rPr lang="en-US" sz="2400" dirty="0">
                <a:solidFill>
                  <a:srgbClr val="FFFFFF"/>
                </a:solidFill>
                <a:latin typeface="Lato Regular"/>
                <a:cs typeface="Lato Regular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Lato Regular"/>
                <a:cs typeface="Lato Regular"/>
              </a:rPr>
              <a:t>ecarlisle</a:t>
            </a:r>
            <a:r>
              <a:rPr lang="en-US" sz="2400" dirty="0">
                <a:solidFill>
                  <a:srgbClr val="FFFFFF"/>
                </a:solidFill>
                <a:latin typeface="Lato Regular"/>
                <a:cs typeface="Lato Regular"/>
              </a:rPr>
              <a:t>/Easy-Layouts-with-</a:t>
            </a:r>
            <a:r>
              <a:rPr lang="en-US" sz="2400" dirty="0" err="1">
                <a:solidFill>
                  <a:srgbClr val="FFFFFF"/>
                </a:solidFill>
                <a:latin typeface="Lato Regular"/>
                <a:cs typeface="Lato Regular"/>
              </a:rPr>
              <a:t>Flexbox</a:t>
            </a:r>
            <a:endParaRPr lang="en-US" sz="24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4476" y="6144311"/>
            <a:ext cx="8567452" cy="587198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383096" y="6213263"/>
            <a:ext cx="225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Lato Regular"/>
                <a:cs typeface="Lato Regular"/>
              </a:rPr>
              <a:t>@</a:t>
            </a:r>
            <a:r>
              <a:rPr lang="en-US" sz="2400" dirty="0" err="1" smtClean="0">
                <a:solidFill>
                  <a:srgbClr val="FFFFFF"/>
                </a:solidFill>
                <a:latin typeface="Lato Regular"/>
                <a:cs typeface="Lato Regular"/>
              </a:rPr>
              <a:t>eric_carlisle</a:t>
            </a:r>
            <a:endParaRPr lang="en-US" sz="24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99192" y="6213263"/>
            <a:ext cx="2254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Lato Regular"/>
                <a:cs typeface="Lato Regular"/>
              </a:rPr>
              <a:t>Eric Carlisle</a:t>
            </a:r>
            <a:endParaRPr lang="en-US" sz="24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7145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layout-benefits?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Elements </a:t>
            </a:r>
            <a:r>
              <a:rPr lang="en-US" sz="2800" dirty="0" smtClean="0"/>
              <a:t>“flex” to fit available space.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Custom responsive </a:t>
            </a:r>
            <a:r>
              <a:rPr lang="en-US" sz="2800" dirty="0" smtClean="0"/>
              <a:t>layouts </a:t>
            </a:r>
            <a:r>
              <a:rPr lang="en-US" sz="2800" dirty="0" smtClean="0"/>
              <a:t>can be a </a:t>
            </a:r>
            <a:r>
              <a:rPr lang="en-US" sz="2800" dirty="0"/>
              <a:t>cakewalk!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More opportunity for the semantic.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4622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162" y="6117350"/>
            <a:ext cx="5062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Lato Bold"/>
                <a:cs typeface="Lato Bold"/>
              </a:rPr>
              <a:t>PURE AWESOMENESS!</a:t>
            </a:r>
            <a:endParaRPr lang="en-US" sz="3600" dirty="0">
              <a:solidFill>
                <a:schemeClr val="bg1"/>
              </a:solidFill>
              <a:latin typeface="Lato Bold"/>
              <a:cs typeface="Lato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93" y="1573598"/>
            <a:ext cx="7208246" cy="45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5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hat’s the rub?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3568"/>
            <a:ext cx="8229600" cy="85421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There’s been some history.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491043"/>
            <a:ext cx="59092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F6C21"/>
                </a:solidFill>
                <a:latin typeface="PT Mono"/>
                <a:cs typeface="PT Mono"/>
              </a:rPr>
              <a:t>/* 2009 initial version */</a:t>
            </a:r>
            <a:endParaRPr lang="en-US" sz="2400" dirty="0">
              <a:solidFill>
                <a:srgbClr val="77BF3C"/>
              </a:solidFill>
              <a:latin typeface="PT Mono"/>
              <a:cs typeface="PT Mono"/>
            </a:endParaRPr>
          </a:p>
          <a:p>
            <a:r>
              <a:rPr lang="en-US" sz="2400" dirty="0">
                <a:solidFill>
                  <a:srgbClr val="77BF3C"/>
                </a:solidFill>
                <a:latin typeface="PT Mono"/>
                <a:cs typeface="PT Mono"/>
              </a:rPr>
              <a:t>	display: box;</a:t>
            </a:r>
          </a:p>
          <a:p>
            <a:endParaRPr lang="en-US" sz="3600" dirty="0">
              <a:solidFill>
                <a:srgbClr val="77BF3C"/>
              </a:solidFill>
              <a:latin typeface="PT Mono"/>
              <a:cs typeface="PT Mono"/>
            </a:endParaRPr>
          </a:p>
          <a:p>
            <a:r>
              <a:rPr lang="en-US" sz="2400" dirty="0">
                <a:solidFill>
                  <a:srgbClr val="AF6C21"/>
                </a:solidFill>
                <a:latin typeface="PT Mono"/>
                <a:cs typeface="PT Mono"/>
              </a:rPr>
              <a:t>/* </a:t>
            </a:r>
            <a:r>
              <a:rPr lang="en-US" sz="2400" dirty="0" smtClean="0">
                <a:solidFill>
                  <a:srgbClr val="AF6C21"/>
                </a:solidFill>
                <a:latin typeface="PT Mono"/>
                <a:cs typeface="PT Mono"/>
              </a:rPr>
              <a:t>2011-12 “</a:t>
            </a:r>
            <a:r>
              <a:rPr lang="en-US" sz="2400" dirty="0" err="1" smtClean="0">
                <a:solidFill>
                  <a:srgbClr val="AF6C21"/>
                </a:solidFill>
                <a:latin typeface="PT Mono"/>
                <a:cs typeface="PT Mono"/>
              </a:rPr>
              <a:t>tweener</a:t>
            </a:r>
            <a:r>
              <a:rPr lang="en-US" sz="2400" dirty="0" smtClean="0">
                <a:solidFill>
                  <a:srgbClr val="AF6C21"/>
                </a:solidFill>
                <a:latin typeface="PT Mono"/>
                <a:cs typeface="PT Mono"/>
              </a:rPr>
              <a:t>” </a:t>
            </a:r>
            <a:r>
              <a:rPr lang="en-US" sz="2400" dirty="0">
                <a:solidFill>
                  <a:srgbClr val="AF6C21"/>
                </a:solidFill>
                <a:latin typeface="PT Mono"/>
                <a:cs typeface="PT Mono"/>
              </a:rPr>
              <a:t>version */</a:t>
            </a:r>
            <a:endParaRPr lang="en-US" sz="2400" dirty="0">
              <a:solidFill>
                <a:srgbClr val="77BF3C"/>
              </a:solidFill>
              <a:latin typeface="PT Mono"/>
              <a:cs typeface="PT Mono"/>
            </a:endParaRPr>
          </a:p>
          <a:p>
            <a:r>
              <a:rPr lang="en-US" sz="2400" dirty="0">
                <a:solidFill>
                  <a:srgbClr val="77BF3C"/>
                </a:solidFill>
                <a:latin typeface="PT Mono"/>
                <a:cs typeface="PT Mono"/>
              </a:rPr>
              <a:t>	display: </a:t>
            </a:r>
            <a:r>
              <a:rPr lang="en-US" sz="2400" dirty="0" err="1" smtClean="0">
                <a:solidFill>
                  <a:srgbClr val="77BF3C"/>
                </a:solidFill>
                <a:latin typeface="PT Mono"/>
                <a:cs typeface="PT Mono"/>
              </a:rPr>
              <a:t>flexbox</a:t>
            </a:r>
            <a:r>
              <a:rPr lang="en-US" sz="2400" dirty="0">
                <a:solidFill>
                  <a:srgbClr val="77BF3C"/>
                </a:solidFill>
                <a:latin typeface="PT Mono"/>
                <a:cs typeface="PT Mono"/>
              </a:rPr>
              <a:t>;</a:t>
            </a:r>
          </a:p>
          <a:p>
            <a:endParaRPr lang="en-US" sz="3600" dirty="0">
              <a:solidFill>
                <a:srgbClr val="77BF3C"/>
              </a:solidFill>
              <a:latin typeface="PT Mono"/>
              <a:cs typeface="PT Mono"/>
            </a:endParaRPr>
          </a:p>
          <a:p>
            <a:r>
              <a:rPr lang="en-US" sz="2400" dirty="0">
                <a:solidFill>
                  <a:srgbClr val="AF6C21"/>
                </a:solidFill>
                <a:latin typeface="PT Mono"/>
                <a:cs typeface="PT Mono"/>
              </a:rPr>
              <a:t>/* </a:t>
            </a:r>
            <a:r>
              <a:rPr lang="en-US" sz="2400" dirty="0" smtClean="0">
                <a:solidFill>
                  <a:srgbClr val="AF6C21"/>
                </a:solidFill>
                <a:latin typeface="PT Mono"/>
                <a:cs typeface="PT Mono"/>
              </a:rPr>
              <a:t>Present day *</a:t>
            </a:r>
            <a:r>
              <a:rPr lang="en-US" sz="2400" dirty="0">
                <a:solidFill>
                  <a:srgbClr val="AF6C21"/>
                </a:solidFill>
                <a:latin typeface="PT Mono"/>
                <a:cs typeface="PT Mono"/>
              </a:rPr>
              <a:t>/</a:t>
            </a:r>
            <a:endParaRPr lang="en-US" sz="2400" dirty="0">
              <a:solidFill>
                <a:srgbClr val="77BF3C"/>
              </a:solidFill>
              <a:latin typeface="PT Mono"/>
              <a:cs typeface="PT Mono"/>
            </a:endParaRPr>
          </a:p>
          <a:p>
            <a:r>
              <a:rPr lang="en-US" sz="2400" dirty="0">
                <a:solidFill>
                  <a:srgbClr val="77BF3C"/>
                </a:solidFill>
                <a:latin typeface="PT Mono"/>
                <a:cs typeface="PT Mono"/>
              </a:rPr>
              <a:t>	display: </a:t>
            </a:r>
            <a:r>
              <a:rPr lang="en-US" sz="2400" dirty="0" smtClean="0">
                <a:solidFill>
                  <a:srgbClr val="77BF3C"/>
                </a:solidFill>
                <a:latin typeface="PT Mono"/>
                <a:cs typeface="PT Mono"/>
              </a:rPr>
              <a:t>flex;</a:t>
            </a:r>
            <a:endParaRPr lang="en-US" sz="2400" dirty="0">
              <a:solidFill>
                <a:srgbClr val="77BF3C"/>
              </a:solidFill>
              <a:latin typeface="PT Mono"/>
              <a:cs typeface="PT Mo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03" y="2393356"/>
            <a:ext cx="3418470" cy="37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hat’s the rub?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2776" y="2216987"/>
            <a:ext cx="3508602" cy="4353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AF6C21"/>
                </a:solidFill>
                <a:latin typeface="PT Mono"/>
                <a:cs typeface="PT Mono"/>
              </a:rPr>
              <a:t>/* </a:t>
            </a:r>
            <a:r>
              <a:rPr lang="en-US" dirty="0" err="1" smtClean="0">
                <a:solidFill>
                  <a:srgbClr val="AF6C21"/>
                </a:solidFill>
                <a:latin typeface="PT Mono"/>
                <a:cs typeface="PT Mono"/>
              </a:rPr>
              <a:t>Webkit</a:t>
            </a:r>
            <a:r>
              <a:rPr lang="en-US" dirty="0" smtClean="0">
                <a:solidFill>
                  <a:srgbClr val="AF6C21"/>
                </a:solidFill>
                <a:latin typeface="PT Mono"/>
                <a:cs typeface="PT Mono"/>
              </a:rPr>
              <a:t> 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display</a:t>
            </a:r>
            <a:r>
              <a:rPr lang="en-US" dirty="0">
                <a:solidFill>
                  <a:srgbClr val="77BF3C"/>
                </a:solidFill>
                <a:latin typeface="PT Mono"/>
                <a:cs typeface="PT Mono"/>
              </a:rPr>
              <a:t>: </a:t>
            </a: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"</a:t>
            </a:r>
            <a:r>
              <a:rPr lang="en-US" dirty="0">
                <a:solidFill>
                  <a:srgbClr val="77BF3C"/>
                </a:solidFill>
                <a:latin typeface="PT Mono"/>
                <a:cs typeface="PT Mono"/>
              </a:rPr>
              <a:t>-</a:t>
            </a:r>
            <a:r>
              <a:rPr lang="en-US" dirty="0" err="1">
                <a:solidFill>
                  <a:srgbClr val="77BF3C"/>
                </a:solidFill>
                <a:latin typeface="PT Mono"/>
                <a:cs typeface="PT Mono"/>
              </a:rPr>
              <a:t>webkit</a:t>
            </a: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-flex”;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rgbClr val="77BF3C"/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AF6C21"/>
                </a:solidFill>
                <a:latin typeface="PT Mono"/>
                <a:cs typeface="PT Mono"/>
              </a:rPr>
              <a:t>/* </a:t>
            </a:r>
            <a:r>
              <a:rPr lang="en-US" dirty="0" smtClean="0">
                <a:solidFill>
                  <a:srgbClr val="AF6C21"/>
                </a:solidFill>
                <a:latin typeface="PT Mono"/>
                <a:cs typeface="PT Mono"/>
              </a:rPr>
              <a:t>Mozilla </a:t>
            </a:r>
            <a:r>
              <a:rPr lang="en-US" dirty="0">
                <a:solidFill>
                  <a:srgbClr val="AF6C21"/>
                </a:solidFill>
                <a:latin typeface="PT Mono"/>
                <a:cs typeface="PT Mono"/>
              </a:rPr>
              <a:t>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display</a:t>
            </a:r>
            <a:r>
              <a:rPr lang="en-US" dirty="0">
                <a:solidFill>
                  <a:srgbClr val="77BF3C"/>
                </a:solidFill>
                <a:latin typeface="PT Mono"/>
                <a:cs typeface="PT Mono"/>
              </a:rPr>
              <a:t>: </a:t>
            </a: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"</a:t>
            </a:r>
            <a:r>
              <a:rPr lang="en-US" dirty="0">
                <a:solidFill>
                  <a:srgbClr val="77BF3C"/>
                </a:solidFill>
                <a:latin typeface="PT Mono"/>
                <a:cs typeface="PT Mono"/>
              </a:rPr>
              <a:t>-</a:t>
            </a:r>
            <a:r>
              <a:rPr lang="en-US" dirty="0" err="1">
                <a:solidFill>
                  <a:srgbClr val="77BF3C"/>
                </a:solidFill>
                <a:latin typeface="PT Mono"/>
                <a:cs typeface="PT Mono"/>
              </a:rPr>
              <a:t>moz</a:t>
            </a: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-flex;</a:t>
            </a:r>
            <a:endParaRPr lang="en-US" dirty="0">
              <a:solidFill>
                <a:srgbClr val="77BF3C"/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endParaRPr lang="en-US" dirty="0" smtClean="0">
              <a:solidFill>
                <a:srgbClr val="77BF3C"/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AF6C21"/>
                </a:solidFill>
                <a:latin typeface="PT Mono"/>
                <a:cs typeface="PT Mono"/>
              </a:rPr>
              <a:t>/* </a:t>
            </a:r>
            <a:r>
              <a:rPr lang="en-US" dirty="0" smtClean="0">
                <a:solidFill>
                  <a:srgbClr val="AF6C21"/>
                </a:solidFill>
                <a:latin typeface="PT Mono"/>
                <a:cs typeface="PT Mono"/>
              </a:rPr>
              <a:t>IE10 </a:t>
            </a:r>
            <a:r>
              <a:rPr lang="en-US" dirty="0">
                <a:solidFill>
                  <a:srgbClr val="AF6C21"/>
                </a:solidFill>
                <a:latin typeface="PT Mono"/>
                <a:cs typeface="PT Mono"/>
              </a:rPr>
              <a:t>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display</a:t>
            </a:r>
            <a:r>
              <a:rPr lang="en-US" dirty="0">
                <a:solidFill>
                  <a:srgbClr val="77BF3C"/>
                </a:solidFill>
                <a:latin typeface="PT Mono"/>
                <a:cs typeface="PT Mono"/>
              </a:rPr>
              <a:t>: </a:t>
            </a: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"</a:t>
            </a:r>
            <a:r>
              <a:rPr lang="en-US" dirty="0">
                <a:solidFill>
                  <a:srgbClr val="77BF3C"/>
                </a:solidFill>
                <a:latin typeface="PT Mono"/>
                <a:cs typeface="PT Mono"/>
              </a:rPr>
              <a:t>-</a:t>
            </a:r>
            <a:r>
              <a:rPr lang="en-US" dirty="0" err="1">
                <a:solidFill>
                  <a:srgbClr val="77BF3C"/>
                </a:solidFill>
                <a:latin typeface="PT Mono"/>
                <a:cs typeface="PT Mono"/>
              </a:rPr>
              <a:t>ms</a:t>
            </a:r>
            <a:r>
              <a:rPr lang="en-US" dirty="0" err="1" smtClean="0">
                <a:solidFill>
                  <a:srgbClr val="77BF3C"/>
                </a:solidFill>
                <a:latin typeface="PT Mono"/>
                <a:cs typeface="PT Mono"/>
              </a:rPr>
              <a:t>-flexbox</a:t>
            </a:r>
            <a:r>
              <a:rPr lang="en-US" dirty="0">
                <a:solidFill>
                  <a:srgbClr val="77BF3C"/>
                </a:solidFill>
                <a:latin typeface="PT Mono"/>
                <a:cs typeface="PT Mono"/>
              </a:rPr>
              <a:t>"; </a:t>
            </a:r>
            <a:endParaRPr lang="en-US" dirty="0" smtClean="0">
              <a:solidFill>
                <a:srgbClr val="77BF3C"/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rgbClr val="77BF3C"/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AF6C21"/>
                </a:solidFill>
                <a:latin typeface="PT Mono"/>
                <a:cs typeface="PT Mono"/>
              </a:rPr>
              <a:t>/</a:t>
            </a:r>
            <a:r>
              <a:rPr lang="en-US" dirty="0">
                <a:solidFill>
                  <a:srgbClr val="AF6C21"/>
                </a:solidFill>
                <a:latin typeface="PT Mono"/>
                <a:cs typeface="PT Mono"/>
              </a:rPr>
              <a:t>* </a:t>
            </a:r>
            <a:r>
              <a:rPr lang="en-US" dirty="0" smtClean="0">
                <a:solidFill>
                  <a:srgbClr val="AF6C21"/>
                </a:solidFill>
                <a:latin typeface="PT Mono"/>
                <a:cs typeface="PT Mono"/>
              </a:rPr>
              <a:t>IE11 </a:t>
            </a:r>
            <a:r>
              <a:rPr lang="en-US" dirty="0">
                <a:solidFill>
                  <a:srgbClr val="AF6C21"/>
                </a:solidFill>
                <a:latin typeface="PT Mono"/>
                <a:cs typeface="PT Mono"/>
              </a:rPr>
              <a:t>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display</a:t>
            </a:r>
            <a:r>
              <a:rPr lang="en-US" dirty="0">
                <a:solidFill>
                  <a:srgbClr val="77BF3C"/>
                </a:solidFill>
                <a:latin typeface="PT Mono"/>
                <a:cs typeface="PT Mono"/>
              </a:rPr>
              <a:t>: </a:t>
            </a: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"</a:t>
            </a:r>
            <a:r>
              <a:rPr lang="en-US" dirty="0">
                <a:solidFill>
                  <a:srgbClr val="77BF3C"/>
                </a:solidFill>
                <a:latin typeface="PT Mono"/>
                <a:cs typeface="PT Mono"/>
              </a:rPr>
              <a:t>-</a:t>
            </a:r>
            <a:r>
              <a:rPr lang="en-US" dirty="0" err="1">
                <a:solidFill>
                  <a:srgbClr val="77BF3C"/>
                </a:solidFill>
                <a:latin typeface="PT Mono"/>
                <a:cs typeface="PT Mono"/>
              </a:rPr>
              <a:t>ms</a:t>
            </a: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-flex”;</a:t>
            </a:r>
          </a:p>
          <a:p>
            <a:pPr>
              <a:lnSpc>
                <a:spcPct val="110000"/>
              </a:lnSpc>
            </a:pPr>
            <a:endParaRPr lang="en-US" dirty="0" smtClean="0">
              <a:solidFill>
                <a:srgbClr val="77BF3C"/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AF6C21"/>
                </a:solidFill>
                <a:latin typeface="PT Mono"/>
                <a:cs typeface="PT Mono"/>
              </a:rPr>
              <a:t>/* </a:t>
            </a:r>
            <a:r>
              <a:rPr lang="en-US" dirty="0" smtClean="0">
                <a:solidFill>
                  <a:srgbClr val="AF6C21"/>
                </a:solidFill>
                <a:latin typeface="PT Mono"/>
                <a:cs typeface="PT Mono"/>
              </a:rPr>
              <a:t>W3C </a:t>
            </a:r>
            <a:r>
              <a:rPr lang="en-US" dirty="0">
                <a:solidFill>
                  <a:srgbClr val="AF6C21"/>
                </a:solidFill>
                <a:latin typeface="PT Mono"/>
                <a:cs typeface="PT Mono"/>
              </a:rPr>
              <a:t>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77BF3C"/>
                </a:solidFill>
                <a:latin typeface="PT Mono"/>
                <a:cs typeface="PT Mono"/>
              </a:rPr>
              <a:t>display: “flex” </a:t>
            </a:r>
            <a:endParaRPr lang="en-US" dirty="0">
              <a:solidFill>
                <a:srgbClr val="77BF3C"/>
              </a:solidFill>
              <a:latin typeface="PT Mono"/>
              <a:cs typeface="PT Mono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3568"/>
            <a:ext cx="8229600" cy="85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“Holy Browser Prefixes, Batman!”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65" y="2307878"/>
            <a:ext cx="3169482" cy="422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3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hat’s the rub?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2776" y="2216987"/>
            <a:ext cx="3508602" cy="4353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/* </a:t>
            </a:r>
            <a:r>
              <a:rPr lang="en-US" dirty="0" err="1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Webkit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 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display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: 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"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-</a:t>
            </a:r>
            <a:r>
              <a:rPr lang="en-US" dirty="0" err="1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webkit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-flex”;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chemeClr val="bg1">
                  <a:alpha val="15000"/>
                </a:schemeClr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/* 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Mozilla 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display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: 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"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-</a:t>
            </a:r>
            <a:r>
              <a:rPr lang="en-US" dirty="0" err="1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moz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-flex;</a:t>
            </a:r>
            <a:endParaRPr lang="en-US" dirty="0">
              <a:solidFill>
                <a:schemeClr val="bg1">
                  <a:alpha val="15000"/>
                </a:schemeClr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endParaRPr lang="en-US" dirty="0" smtClean="0">
              <a:solidFill>
                <a:schemeClr val="bg1">
                  <a:alpha val="15000"/>
                </a:schemeClr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/* 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IE10 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display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: 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"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-</a:t>
            </a:r>
            <a:r>
              <a:rPr lang="en-US" dirty="0" err="1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ms</a:t>
            </a:r>
            <a:r>
              <a:rPr lang="en-US" dirty="0" err="1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-flexbox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"; </a:t>
            </a:r>
            <a:endParaRPr lang="en-US" dirty="0" smtClean="0">
              <a:solidFill>
                <a:schemeClr val="bg1">
                  <a:alpha val="15000"/>
                </a:schemeClr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bg1">
                  <a:alpha val="15000"/>
                </a:schemeClr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/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* 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IE11 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display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: 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"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-</a:t>
            </a:r>
            <a:r>
              <a:rPr lang="en-US" dirty="0" err="1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ms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-flex”;</a:t>
            </a:r>
          </a:p>
          <a:p>
            <a:pPr>
              <a:lnSpc>
                <a:spcPct val="110000"/>
              </a:lnSpc>
            </a:pPr>
            <a:endParaRPr lang="en-US" dirty="0" smtClean="0">
              <a:solidFill>
                <a:schemeClr val="bg1">
                  <a:alpha val="15000"/>
                </a:schemeClr>
              </a:solidFill>
              <a:latin typeface="PT Mono"/>
              <a:cs typeface="PT Mono"/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/* </a:t>
            </a: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W3C </a:t>
            </a:r>
            <a:r>
              <a:rPr lang="en-US" dirty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*/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bg1">
                    <a:alpha val="15000"/>
                  </a:schemeClr>
                </a:solidFill>
                <a:latin typeface="PT Mono"/>
                <a:cs typeface="PT Mono"/>
              </a:rPr>
              <a:t>display: “flex” </a:t>
            </a:r>
            <a:endParaRPr lang="en-US" dirty="0">
              <a:solidFill>
                <a:schemeClr val="bg1">
                  <a:alpha val="15000"/>
                </a:schemeClr>
              </a:solidFill>
              <a:latin typeface="PT Mono"/>
              <a:cs typeface="PT Mono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63568"/>
            <a:ext cx="8229600" cy="85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alpha val="15000"/>
                  </a:schemeClr>
                </a:solidFill>
              </a:rPr>
              <a:t>“Holy Browser Prefixes, Batman!”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5468465" y="2307878"/>
            <a:ext cx="3169482" cy="4225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634" y="1616258"/>
            <a:ext cx="8809992" cy="2055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800" b="1" u="sng" dirty="0" smtClean="0">
                <a:solidFill>
                  <a:schemeClr val="bg1"/>
                </a:solidFill>
                <a:effectLst>
                  <a:glow rad="101600">
                    <a:schemeClr val="bg1">
                      <a:lumMod val="50000"/>
                      <a:alpha val="42000"/>
                    </a:schemeClr>
                  </a:glow>
                </a:effectLst>
                <a:latin typeface="Lato Bold"/>
                <a:cs typeface="Lato Bold"/>
              </a:rPr>
              <a:t>Recommended Approach:</a:t>
            </a:r>
          </a:p>
          <a:p>
            <a:pPr algn="ctr">
              <a:lnSpc>
                <a:spcPct val="120000"/>
              </a:lnSpc>
            </a:pPr>
            <a:r>
              <a:rPr lang="en-US" sz="6000" dirty="0" smtClean="0">
                <a:solidFill>
                  <a:schemeClr val="bg1"/>
                </a:solidFill>
                <a:effectLst>
                  <a:glow rad="101600">
                    <a:schemeClr val="bg1">
                      <a:lumMod val="50000"/>
                      <a:alpha val="42000"/>
                    </a:schemeClr>
                  </a:glow>
                </a:effectLst>
                <a:latin typeface="Lato Bold"/>
                <a:cs typeface="Lato Bold"/>
              </a:rPr>
              <a:t>Use Preprocessor </a:t>
            </a:r>
            <a:r>
              <a:rPr lang="en-US" sz="6000" dirty="0" err="1" smtClean="0">
                <a:solidFill>
                  <a:schemeClr val="bg1"/>
                </a:solidFill>
                <a:effectLst>
                  <a:glow rad="101600">
                    <a:schemeClr val="bg1">
                      <a:lumMod val="50000"/>
                      <a:alpha val="42000"/>
                    </a:schemeClr>
                  </a:glow>
                </a:effectLst>
                <a:latin typeface="Lato Bold"/>
                <a:cs typeface="Lato Bold"/>
              </a:rPr>
              <a:t>Mixins</a:t>
            </a:r>
            <a:r>
              <a:rPr lang="en-US" sz="6000" dirty="0" smtClean="0">
                <a:solidFill>
                  <a:schemeClr val="bg1"/>
                </a:solidFill>
                <a:effectLst>
                  <a:glow rad="101600">
                    <a:schemeClr val="bg1">
                      <a:lumMod val="50000"/>
                      <a:alpha val="42000"/>
                    </a:schemeClr>
                  </a:glow>
                </a:effectLst>
                <a:latin typeface="Lato Bold"/>
                <a:cs typeface="Lato Bold"/>
              </a:rPr>
              <a:t>!</a:t>
            </a:r>
            <a:endParaRPr lang="en-US" sz="6000" dirty="0">
              <a:solidFill>
                <a:schemeClr val="bg1"/>
              </a:solidFill>
              <a:effectLst>
                <a:glow rad="101600">
                  <a:schemeClr val="bg1">
                    <a:lumMod val="50000"/>
                    <a:alpha val="42000"/>
                  </a:schemeClr>
                </a:glow>
              </a:effectLst>
              <a:latin typeface="Lato Bold"/>
              <a:cs typeface="Lato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69" y="4146811"/>
            <a:ext cx="2527300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79" y="4051739"/>
            <a:ext cx="1499533" cy="11237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7774" y="5687573"/>
            <a:ext cx="7872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smtClean="0">
                <a:solidFill>
                  <a:schemeClr val="bg1"/>
                </a:solidFill>
                <a:effectLst>
                  <a:glow rad="101600">
                    <a:schemeClr val="bg1">
                      <a:lumMod val="50000"/>
                      <a:alpha val="42000"/>
                    </a:schemeClr>
                  </a:glow>
                </a:effectLst>
                <a:latin typeface="Lato Bold"/>
                <a:cs typeface="Lato Bold"/>
              </a:rPr>
              <a:t>(For this presentation, I’ll use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glow rad="101600">
                    <a:schemeClr val="bg1">
                      <a:lumMod val="50000"/>
                      <a:alpha val="42000"/>
                    </a:schemeClr>
                  </a:glow>
                </a:effectLst>
                <a:latin typeface="Lato Bold"/>
                <a:cs typeface="Lato Bold"/>
              </a:rPr>
              <a:t>FireFox</a:t>
            </a:r>
            <a:r>
              <a:rPr lang="en-US" sz="2400" b="1" dirty="0" smtClean="0">
                <a:solidFill>
                  <a:schemeClr val="bg1"/>
                </a:solidFill>
                <a:effectLst>
                  <a:glow rad="101600">
                    <a:schemeClr val="bg1">
                      <a:lumMod val="50000"/>
                      <a:alpha val="42000"/>
                    </a:schemeClr>
                  </a:glow>
                </a:effectLst>
                <a:latin typeface="Lato Bold"/>
                <a:cs typeface="Lato Bold"/>
              </a:rPr>
              <a:t> Developer Edition)</a:t>
            </a:r>
            <a:endParaRPr lang="en-US" sz="2400" dirty="0">
              <a:solidFill>
                <a:schemeClr val="bg1"/>
              </a:solidFill>
              <a:effectLst>
                <a:glow rad="101600">
                  <a:schemeClr val="bg1">
                    <a:lumMod val="50000"/>
                    <a:alpha val="42000"/>
                  </a:schemeClr>
                </a:glow>
              </a:effectLst>
              <a:latin typeface="Lato Bold"/>
              <a:cs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50818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hat’s the rub?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563568"/>
            <a:ext cx="8229600" cy="85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It works in everything except…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18142" y="3438863"/>
            <a:ext cx="3431437" cy="8542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6196C3"/>
                </a:solidFill>
                <a:latin typeface="Architects Daughter"/>
                <a:cs typeface="Architects Daughter"/>
              </a:rPr>
              <a:t>Guess!</a:t>
            </a:r>
          </a:p>
        </p:txBody>
      </p:sp>
    </p:spTree>
    <p:extLst>
      <p:ext uri="{BB962C8B-B14F-4D97-AF65-F5344CB8AC3E}">
        <p14:creationId xmlns:p14="http://schemas.microsoft.com/office/powerpoint/2010/main" val="3491390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hat’s the rub?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563568"/>
            <a:ext cx="8229600" cy="85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It works in everything except…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20" y="2350633"/>
            <a:ext cx="6190814" cy="38097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4007" y="5597481"/>
            <a:ext cx="53142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chitects Daughter"/>
                <a:cs typeface="Architects Daughter"/>
              </a:rPr>
              <a:t>“The browser that must not be named.”</a:t>
            </a:r>
            <a:endParaRPr lang="en-US" sz="2200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  <a:latin typeface="Architects Daughter"/>
              <a:cs typeface="Architects Daughter"/>
            </a:endParaRPr>
          </a:p>
        </p:txBody>
      </p:sp>
    </p:spTree>
    <p:extLst>
      <p:ext uri="{BB962C8B-B14F-4D97-AF65-F5344CB8AC3E}">
        <p14:creationId xmlns:p14="http://schemas.microsoft.com/office/powerpoint/2010/main" val="304464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rub?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20" y="2168055"/>
            <a:ext cx="8662402" cy="28114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20198" y="5171537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196C3"/>
                </a:solidFill>
              </a:rPr>
              <a:t>http://</a:t>
            </a:r>
            <a:r>
              <a:rPr lang="en-US" dirty="0" err="1">
                <a:solidFill>
                  <a:srgbClr val="6196C3"/>
                </a:solidFill>
              </a:rPr>
              <a:t>caniuse.com</a:t>
            </a:r>
            <a:r>
              <a:rPr lang="en-US" dirty="0">
                <a:solidFill>
                  <a:srgbClr val="6196C3"/>
                </a:solidFill>
              </a:rPr>
              <a:t>/#feat=</a:t>
            </a:r>
            <a:r>
              <a:rPr lang="en-US" dirty="0" err="1">
                <a:solidFill>
                  <a:srgbClr val="6196C3"/>
                </a:solidFill>
              </a:rPr>
              <a:t>flexbox</a:t>
            </a:r>
            <a:endParaRPr lang="en-US" dirty="0">
              <a:solidFill>
                <a:srgbClr val="6196C3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2820" y="5384555"/>
            <a:ext cx="6316964" cy="1421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dirty="0" smtClean="0"/>
              <a:t>Clear-</a:t>
            </a:r>
            <a:r>
              <a:rPr lang="en-US" sz="1800" dirty="0" err="1" smtClean="0"/>
              <a:t>ish</a:t>
            </a:r>
            <a:r>
              <a:rPr lang="en-US" sz="1800" dirty="0" smtClean="0"/>
              <a:t> support across the board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IE10 supports the 2012 version (as per current spec)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Most current browsers still have </a:t>
            </a:r>
            <a:r>
              <a:rPr lang="en-US" sz="1800" dirty="0" err="1" smtClean="0"/>
              <a:t>flexbox</a:t>
            </a:r>
            <a:r>
              <a:rPr lang="en-US" sz="1800" dirty="0" smtClean="0"/>
              <a:t> “personality”</a:t>
            </a:r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7534" y="1451058"/>
            <a:ext cx="8229600" cy="85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But in All Fairness…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56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hat’s the rub?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474448"/>
            <a:ext cx="8229600" cy="85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OK, </a:t>
            </a:r>
            <a:r>
              <a:rPr lang="en-US" dirty="0" smtClean="0"/>
              <a:t>not so bad, right?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05" y="2239538"/>
            <a:ext cx="5674361" cy="38990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31306" y="5597481"/>
            <a:ext cx="56552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chitects Daughter"/>
                <a:cs typeface="Architects Daughter"/>
              </a:rPr>
              <a:t>“See, I’m not such a bad guy after all!”</a:t>
            </a:r>
            <a:endParaRPr lang="en-US" sz="2200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  <a:latin typeface="Architects Daughter"/>
              <a:cs typeface="Architects Daughter"/>
            </a:endParaRPr>
          </a:p>
        </p:txBody>
      </p:sp>
    </p:spTree>
    <p:extLst>
      <p:ext uri="{BB962C8B-B14F-4D97-AF65-F5344CB8AC3E}">
        <p14:creationId xmlns:p14="http://schemas.microsoft.com/office/powerpoint/2010/main" val="400261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rub?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959"/>
            <a:ext cx="330200" cy="483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283959"/>
            <a:ext cx="330200" cy="48387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125242" y="1563568"/>
            <a:ext cx="7119119" cy="85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It’s not exactly done done done yet.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53184" y="2932415"/>
            <a:ext cx="4891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196C3"/>
                </a:solidFill>
              </a:rPr>
              <a:t>http://dev.w3.org/</a:t>
            </a:r>
            <a:r>
              <a:rPr lang="en-US" sz="2400" dirty="0" err="1">
                <a:solidFill>
                  <a:srgbClr val="6196C3"/>
                </a:solidFill>
              </a:rPr>
              <a:t>csswg</a:t>
            </a:r>
            <a:r>
              <a:rPr lang="en-US" sz="2400" dirty="0">
                <a:solidFill>
                  <a:srgbClr val="6196C3"/>
                </a:solidFill>
              </a:rPr>
              <a:t>/</a:t>
            </a:r>
            <a:r>
              <a:rPr lang="en-US" sz="2400" dirty="0" err="1">
                <a:solidFill>
                  <a:srgbClr val="6196C3"/>
                </a:solidFill>
              </a:rPr>
              <a:t>css-flexbox</a:t>
            </a:r>
            <a:r>
              <a:rPr lang="en-US" sz="2400" dirty="0">
                <a:solidFill>
                  <a:srgbClr val="6196C3"/>
                </a:solidFill>
              </a:rPr>
              <a:t>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30902" y="2408841"/>
            <a:ext cx="4154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Editor’s Draft – March 2</a:t>
            </a:r>
            <a:r>
              <a:rPr lang="en-US" sz="2400" baseline="30000" dirty="0" smtClean="0">
                <a:solidFill>
                  <a:schemeClr val="bg1"/>
                </a:solidFill>
              </a:rPr>
              <a:t>nd</a:t>
            </a:r>
            <a:r>
              <a:rPr lang="en-US" sz="2400" dirty="0" smtClean="0">
                <a:solidFill>
                  <a:schemeClr val="bg1"/>
                </a:solidFill>
              </a:rPr>
              <a:t>, 2015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60751" y="4466175"/>
            <a:ext cx="4891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196C3"/>
                </a:solidFill>
              </a:rPr>
              <a:t>http://www.w3.org/TR/css3-flexbox/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38469" y="3942601"/>
            <a:ext cx="5968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Last Call Working Draft – September 25</a:t>
            </a:r>
            <a:r>
              <a:rPr lang="en-US" sz="2400" baseline="30000" dirty="0" smtClean="0">
                <a:solidFill>
                  <a:schemeClr val="bg1"/>
                </a:solidFill>
              </a:rPr>
              <a:t>th</a:t>
            </a:r>
            <a:r>
              <a:rPr lang="en-US" sz="2400" dirty="0" smtClean="0">
                <a:solidFill>
                  <a:schemeClr val="bg1"/>
                </a:solidFill>
              </a:rPr>
              <a:t> 2014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e, myself, and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75" y="1600200"/>
            <a:ext cx="6124076" cy="4887383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 smtClean="0">
                <a:latin typeface="Lato Regular"/>
                <a:cs typeface="Lato Regular"/>
              </a:rPr>
              <a:t>Eric Carlisle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>
                <a:latin typeface="Lato Regular"/>
                <a:cs typeface="Lato Regular"/>
              </a:rPr>
              <a:t>UI / UX Geek @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Baltimore, MD</a:t>
            </a:r>
            <a:r>
              <a:rPr lang="en-US" dirty="0" smtClean="0">
                <a:latin typeface="Lato Regular"/>
                <a:cs typeface="Lato Regular"/>
              </a:rPr>
              <a:t> 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45763" y="1600200"/>
            <a:ext cx="1887712" cy="488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73A7CE"/>
                </a:solidFill>
                <a:latin typeface="Architects Daughter"/>
                <a:cs typeface="Architects Daughter"/>
              </a:rPr>
              <a:t>w</a:t>
            </a:r>
            <a:r>
              <a:rPr lang="en-US" dirty="0" smtClean="0">
                <a:solidFill>
                  <a:srgbClr val="73A7CE"/>
                </a:solidFill>
                <a:latin typeface="Architects Daughter"/>
                <a:cs typeface="Architects Daughter"/>
              </a:rPr>
              <a:t>ho?</a:t>
            </a:r>
          </a:p>
          <a:p>
            <a:pPr marL="0" indent="0" algn="r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73A7CE"/>
                </a:solidFill>
                <a:latin typeface="Architects Daughter"/>
                <a:cs typeface="Architects Daughter"/>
              </a:rPr>
              <a:t>w</a:t>
            </a:r>
            <a:r>
              <a:rPr lang="en-US" dirty="0" smtClean="0">
                <a:solidFill>
                  <a:srgbClr val="73A7CE"/>
                </a:solidFill>
                <a:latin typeface="Architects Daughter"/>
                <a:cs typeface="Architects Daughter"/>
              </a:rPr>
              <a:t>hat?</a:t>
            </a:r>
          </a:p>
          <a:p>
            <a:pPr marL="0" indent="0" algn="r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73A7CE"/>
                </a:solidFill>
                <a:latin typeface="Architects Daughter"/>
                <a:cs typeface="Architects Daughter"/>
              </a:rPr>
              <a:t>w</a:t>
            </a:r>
            <a:r>
              <a:rPr lang="en-US" dirty="0" smtClean="0">
                <a:solidFill>
                  <a:srgbClr val="73A7CE"/>
                </a:solidFill>
                <a:latin typeface="Architects Daughter"/>
                <a:cs typeface="Architects Daughter"/>
              </a:rPr>
              <a:t>here?</a:t>
            </a:r>
          </a:p>
          <a:p>
            <a:pPr marL="0" indent="0" algn="r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73A7CE"/>
                </a:solidFill>
                <a:latin typeface="Architects Daughter"/>
                <a:cs typeface="Architects Daughter"/>
              </a:rPr>
              <a:t>h</a:t>
            </a:r>
            <a:r>
              <a:rPr lang="en-US" dirty="0" smtClean="0">
                <a:solidFill>
                  <a:srgbClr val="73A7CE"/>
                </a:solidFill>
                <a:latin typeface="Architects Daughter"/>
                <a:cs typeface="Architects Daughter"/>
              </a:rPr>
              <a:t>ow?</a:t>
            </a:r>
          </a:p>
          <a:p>
            <a:pPr marL="0" indent="0" algn="r">
              <a:lnSpc>
                <a:spcPct val="200000"/>
              </a:lnSpc>
              <a:buFont typeface="Wingdings" charset="2"/>
              <a:buNone/>
            </a:pPr>
            <a:endParaRPr lang="en-US" dirty="0">
              <a:solidFill>
                <a:srgbClr val="73A7CE"/>
              </a:solidFill>
              <a:latin typeface="Architects Daughter"/>
              <a:cs typeface="Architects Daughter"/>
            </a:endParaRPr>
          </a:p>
        </p:txBody>
      </p:sp>
      <p:pic>
        <p:nvPicPr>
          <p:cNvPr id="5" name="Picture 4" descr="u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56" y="5219335"/>
            <a:ext cx="849406" cy="606718"/>
          </a:xfrm>
          <a:prstGeom prst="rect">
            <a:avLst/>
          </a:prstGeom>
        </p:spPr>
      </p:pic>
      <p:pic>
        <p:nvPicPr>
          <p:cNvPr id="6" name="Picture 5" descr="Toyota-Logo-Red-Background-HD-Wallpa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0" y="5219335"/>
            <a:ext cx="808958" cy="606718"/>
          </a:xfrm>
          <a:prstGeom prst="rect">
            <a:avLst/>
          </a:prstGeom>
        </p:spPr>
      </p:pic>
      <p:pic>
        <p:nvPicPr>
          <p:cNvPr id="7" name="Picture 6" descr="washington_redskins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5" y="5219335"/>
            <a:ext cx="693390" cy="606716"/>
          </a:xfrm>
          <a:prstGeom prst="rect">
            <a:avLst/>
          </a:prstGeom>
        </p:spPr>
      </p:pic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37" y="5216800"/>
            <a:ext cx="505596" cy="606715"/>
          </a:xfrm>
          <a:prstGeom prst="rect">
            <a:avLst/>
          </a:prstGeom>
        </p:spPr>
      </p:pic>
      <p:pic>
        <p:nvPicPr>
          <p:cNvPr id="9" name="Picture 8" descr="Johns_Hopkins_University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38" y="5976436"/>
            <a:ext cx="2729978" cy="568357"/>
          </a:xfrm>
          <a:prstGeom prst="rect">
            <a:avLst/>
          </a:prstGeom>
        </p:spPr>
      </p:pic>
      <p:pic>
        <p:nvPicPr>
          <p:cNvPr id="10" name="Picture 9" descr="dewal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469" y="5219334"/>
            <a:ext cx="888147" cy="604181"/>
          </a:xfrm>
          <a:prstGeom prst="rect">
            <a:avLst/>
          </a:prstGeom>
        </p:spPr>
      </p:pic>
      <p:pic>
        <p:nvPicPr>
          <p:cNvPr id="11" name="Picture 10" descr="Duke Energy logo 20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81" y="5976436"/>
            <a:ext cx="1783608" cy="570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6582" y="3112311"/>
            <a:ext cx="3742921" cy="5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rub?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959"/>
            <a:ext cx="330200" cy="483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283959"/>
            <a:ext cx="330200" cy="48387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125242" y="1563568"/>
            <a:ext cx="7119119" cy="854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It’s not exactly done done done yet.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53184" y="2932415"/>
            <a:ext cx="4891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196C3"/>
                </a:solidFill>
              </a:rPr>
              <a:t>http://dev.w3.org/</a:t>
            </a:r>
            <a:r>
              <a:rPr lang="en-US" sz="2400" dirty="0" err="1">
                <a:solidFill>
                  <a:srgbClr val="6196C3"/>
                </a:solidFill>
              </a:rPr>
              <a:t>csswg</a:t>
            </a:r>
            <a:r>
              <a:rPr lang="en-US" sz="2400" dirty="0">
                <a:solidFill>
                  <a:srgbClr val="6196C3"/>
                </a:solidFill>
              </a:rPr>
              <a:t>/</a:t>
            </a:r>
            <a:r>
              <a:rPr lang="en-US" sz="2400" dirty="0" err="1">
                <a:solidFill>
                  <a:srgbClr val="6196C3"/>
                </a:solidFill>
              </a:rPr>
              <a:t>css-flexbox</a:t>
            </a:r>
            <a:r>
              <a:rPr lang="en-US" sz="2400" dirty="0">
                <a:solidFill>
                  <a:srgbClr val="6196C3"/>
                </a:solidFill>
              </a:rPr>
              <a:t>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30902" y="2408841"/>
            <a:ext cx="4154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Editor’s Draft – March 2</a:t>
            </a:r>
            <a:r>
              <a:rPr lang="en-US" sz="2400" baseline="30000" dirty="0" smtClean="0">
                <a:solidFill>
                  <a:schemeClr val="bg1"/>
                </a:solidFill>
              </a:rPr>
              <a:t>nd</a:t>
            </a:r>
            <a:r>
              <a:rPr lang="en-US" sz="2400" dirty="0" smtClean="0">
                <a:solidFill>
                  <a:schemeClr val="bg1"/>
                </a:solidFill>
              </a:rPr>
              <a:t>, 2015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60751" y="4466175"/>
            <a:ext cx="4891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196C3"/>
                </a:solidFill>
              </a:rPr>
              <a:t>http://www.w3.org/TR/css3-flexbox/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38469" y="3942601"/>
            <a:ext cx="5968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Last Call Working Draft – September 25</a:t>
            </a:r>
            <a:r>
              <a:rPr lang="en-US" sz="2400" baseline="30000" dirty="0" smtClean="0">
                <a:solidFill>
                  <a:schemeClr val="bg1"/>
                </a:solidFill>
              </a:rPr>
              <a:t>th</a:t>
            </a:r>
            <a:r>
              <a:rPr lang="en-US" sz="2400" dirty="0" smtClean="0">
                <a:solidFill>
                  <a:schemeClr val="bg1"/>
                </a:solidFill>
              </a:rPr>
              <a:t> 2014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30032" y="5286970"/>
            <a:ext cx="3047679" cy="995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“Standards are Paper.”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-- Linus Torvalds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09240" y="5286970"/>
            <a:ext cx="3286604" cy="1252150"/>
          </a:xfrm>
          <a:prstGeom prst="roundRect">
            <a:avLst>
              <a:gd name="adj" fmla="val 8659"/>
            </a:avLst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901" y="5286970"/>
            <a:ext cx="1255638" cy="12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6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227977"/>
            <a:ext cx="9144000" cy="1648705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05958"/>
            <a:ext cx="9144000" cy="1246794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Parents &amp; Children</a:t>
            </a:r>
            <a:endParaRPr lang="en-US" sz="6600" dirty="0">
              <a:latin typeface="Architects Daughter"/>
              <a:cs typeface="Architects Daughter"/>
            </a:endParaRPr>
          </a:p>
        </p:txBody>
      </p:sp>
    </p:spTree>
    <p:extLst>
      <p:ext uri="{BB962C8B-B14F-4D97-AF65-F5344CB8AC3E}">
        <p14:creationId xmlns:p14="http://schemas.microsoft.com/office/powerpoint/2010/main" val="20211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34" y="1455380"/>
            <a:ext cx="2506732" cy="4887383"/>
          </a:xfrm>
        </p:spPr>
        <p:txBody>
          <a:bodyPr>
            <a:normAutofit/>
          </a:bodyPr>
          <a:lstStyle/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display: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flex-direction: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flex-wrap: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Justify-content: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Align-items: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Align-content: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30090" y="1455380"/>
            <a:ext cx="5756709" cy="488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400" dirty="0" smtClean="0"/>
              <a:t>Flex or flex-inline?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400" dirty="0" smtClean="0"/>
              <a:t>Row? Column? Which way?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400" dirty="0" smtClean="0"/>
              <a:t>Line break?  Which way?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400" dirty="0" smtClean="0"/>
              <a:t>Space allocation of the stretch?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400" dirty="0" smtClean="0"/>
              <a:t>Alignment on main axis?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400" dirty="0" smtClean="0"/>
              <a:t>Align wrapped content on the cross axis?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4003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34" y="1455380"/>
            <a:ext cx="2506732" cy="4887383"/>
          </a:xfrm>
        </p:spPr>
        <p:txBody>
          <a:bodyPr>
            <a:normAutofit/>
          </a:bodyPr>
          <a:lstStyle/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order: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flex-grow: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flex-shrink: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flex-basis: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sz="2400" dirty="0" smtClean="0">
                <a:solidFill>
                  <a:srgbClr val="6196C3"/>
                </a:solidFill>
              </a:rPr>
              <a:t>align-self: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30090" y="1455380"/>
            <a:ext cx="5756709" cy="488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400" dirty="0" smtClean="0"/>
              <a:t>Source order or something else?</a:t>
            </a:r>
          </a:p>
          <a:p>
            <a:pPr marL="0" indent="0">
              <a:lnSpc>
                <a:spcPct val="200000"/>
              </a:lnSpc>
              <a:buFont typeface="Wingdings" charset="2"/>
              <a:buNone/>
            </a:pPr>
            <a:r>
              <a:rPr lang="en-US" sz="2400" dirty="0" smtClean="0"/>
              <a:t>Remaining space allocation on growth?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/>
              <a:t>Remaining space allocation on </a:t>
            </a:r>
            <a:r>
              <a:rPr lang="en-US" sz="2400" dirty="0" smtClean="0"/>
              <a:t>shrink?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 smtClean="0"/>
              <a:t>What is the “remaining” space?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 smtClean="0"/>
              <a:t>Do I really want to align that way?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92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Eric Carlisle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@</a:t>
            </a:r>
            <a:r>
              <a:rPr lang="en-US" dirty="0" err="1" smtClean="0"/>
              <a:t>eric_carlisle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eric@ericcarlisle.com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2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flex is </a:t>
            </a:r>
            <a:r>
              <a:rPr lang="en-US" dirty="0" smtClean="0"/>
              <a:t>a </a:t>
            </a:r>
            <a:r>
              <a:rPr lang="en-US" dirty="0" err="1" smtClean="0"/>
              <a:t>flexbox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320"/>
            <a:ext cx="3829336" cy="11966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000" dirty="0" smtClean="0"/>
              <a:t>A CSS layout mode.</a:t>
            </a:r>
          </a:p>
        </p:txBody>
      </p:sp>
    </p:spTree>
    <p:extLst>
      <p:ext uri="{BB962C8B-B14F-4D97-AF65-F5344CB8AC3E}">
        <p14:creationId xmlns:p14="http://schemas.microsoft.com/office/powerpoint/2010/main" val="199850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flex is a </a:t>
            </a:r>
            <a:r>
              <a:rPr lang="en-US" dirty="0" err="1" smtClean="0"/>
              <a:t>flexbox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320"/>
            <a:ext cx="3829336" cy="11966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000" dirty="0" smtClean="0"/>
              <a:t>A CSS layout mode.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17038"/>
            <a:ext cx="8125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F6C21"/>
                </a:solidFill>
                <a:latin typeface="PT Mono"/>
                <a:cs typeface="PT Mono"/>
              </a:rPr>
              <a:t>/* </a:t>
            </a:r>
            <a:r>
              <a:rPr lang="en-US" sz="2400" dirty="0" smtClean="0">
                <a:solidFill>
                  <a:srgbClr val="AF6C21"/>
                </a:solidFill>
                <a:latin typeface="PT Mono"/>
                <a:cs typeface="PT Mono"/>
              </a:rPr>
              <a:t>Instead of block, inline, table, etc… */</a:t>
            </a:r>
            <a:endParaRPr lang="en-US" sz="2400" dirty="0" smtClean="0">
              <a:solidFill>
                <a:srgbClr val="77BF3C"/>
              </a:solidFill>
              <a:latin typeface="PT Mono"/>
              <a:cs typeface="PT Mono"/>
            </a:endParaRPr>
          </a:p>
          <a:p>
            <a:r>
              <a:rPr lang="en-US" sz="2400" dirty="0" smtClean="0">
                <a:solidFill>
                  <a:srgbClr val="77BF3C"/>
                </a:solidFill>
                <a:latin typeface="PT Mono"/>
                <a:cs typeface="PT Mono"/>
              </a:rPr>
              <a:t>.something {</a:t>
            </a:r>
          </a:p>
          <a:p>
            <a:r>
              <a:rPr lang="en-US" sz="2400" dirty="0" smtClean="0">
                <a:solidFill>
                  <a:srgbClr val="77BF3C"/>
                </a:solidFill>
                <a:latin typeface="PT Mono"/>
                <a:cs typeface="PT Mono"/>
              </a:rPr>
              <a:t>	display: flex;</a:t>
            </a:r>
          </a:p>
          <a:p>
            <a:r>
              <a:rPr lang="en-US" sz="2400" dirty="0">
                <a:solidFill>
                  <a:srgbClr val="77BF3C"/>
                </a:solidFill>
                <a:latin typeface="PT Mono"/>
                <a:cs typeface="PT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687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flex is a </a:t>
            </a:r>
            <a:r>
              <a:rPr lang="en-US" dirty="0" err="1" smtClean="0"/>
              <a:t>flexbox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320"/>
            <a:ext cx="3829336" cy="11966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000" dirty="0" smtClean="0"/>
              <a:t>A CSS layout mode.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17038"/>
            <a:ext cx="8125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F6C21"/>
                </a:solidFill>
                <a:latin typeface="PT Mono"/>
                <a:cs typeface="PT Mono"/>
              </a:rPr>
              <a:t>/* </a:t>
            </a:r>
            <a:r>
              <a:rPr lang="en-US" sz="2400" dirty="0" smtClean="0">
                <a:solidFill>
                  <a:srgbClr val="AF6C21"/>
                </a:solidFill>
                <a:latin typeface="PT Mono"/>
                <a:cs typeface="PT Mono"/>
              </a:rPr>
              <a:t>Instead of block, inline, table, etc… */</a:t>
            </a:r>
            <a:endParaRPr lang="en-US" sz="2400" dirty="0" smtClean="0">
              <a:solidFill>
                <a:srgbClr val="77BF3C"/>
              </a:solidFill>
              <a:latin typeface="PT Mono"/>
              <a:cs typeface="PT Mono"/>
            </a:endParaRPr>
          </a:p>
          <a:p>
            <a:r>
              <a:rPr lang="en-US" sz="2400" dirty="0" smtClean="0">
                <a:solidFill>
                  <a:srgbClr val="77BF3C"/>
                </a:solidFill>
                <a:latin typeface="PT Mono"/>
                <a:cs typeface="PT Mono"/>
              </a:rPr>
              <a:t>.something {</a:t>
            </a:r>
          </a:p>
          <a:p>
            <a:r>
              <a:rPr lang="en-US" sz="2400" dirty="0" smtClean="0">
                <a:solidFill>
                  <a:srgbClr val="77BF3C"/>
                </a:solidFill>
                <a:latin typeface="PT Mono"/>
                <a:cs typeface="PT Mono"/>
              </a:rPr>
              <a:t>	display: flex;</a:t>
            </a:r>
          </a:p>
          <a:p>
            <a:r>
              <a:rPr lang="en-US" sz="2400" dirty="0">
                <a:solidFill>
                  <a:srgbClr val="77BF3C"/>
                </a:solidFill>
                <a:latin typeface="PT Mono"/>
                <a:cs typeface="PT Mono"/>
              </a:rPr>
              <a:t>}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139" y="3979155"/>
            <a:ext cx="8472121" cy="1196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000" dirty="0" smtClean="0"/>
              <a:t>Flexible space allocation relationships between parent &amp; child elements.</a:t>
            </a:r>
          </a:p>
        </p:txBody>
      </p:sp>
    </p:spTree>
    <p:extLst>
      <p:ext uri="{BB962C8B-B14F-4D97-AF65-F5344CB8AC3E}">
        <p14:creationId xmlns:p14="http://schemas.microsoft.com/office/powerpoint/2010/main" val="388687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flex is a </a:t>
            </a:r>
            <a:r>
              <a:rPr lang="en-US" dirty="0" err="1" smtClean="0"/>
              <a:t>flexbox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320"/>
            <a:ext cx="3829336" cy="11966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000" dirty="0" smtClean="0"/>
              <a:t>A CSS layout mode.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17038"/>
            <a:ext cx="8125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F6C21"/>
                </a:solidFill>
                <a:latin typeface="PT Mono"/>
                <a:cs typeface="PT Mono"/>
              </a:rPr>
              <a:t>/* </a:t>
            </a:r>
            <a:r>
              <a:rPr lang="en-US" sz="2400" dirty="0" smtClean="0">
                <a:solidFill>
                  <a:srgbClr val="AF6C21"/>
                </a:solidFill>
                <a:latin typeface="PT Mono"/>
                <a:cs typeface="PT Mono"/>
              </a:rPr>
              <a:t>Instead of block, inline, table, etc… */</a:t>
            </a:r>
            <a:endParaRPr lang="en-US" sz="2400" dirty="0" smtClean="0">
              <a:solidFill>
                <a:srgbClr val="77BF3C"/>
              </a:solidFill>
              <a:latin typeface="PT Mono"/>
              <a:cs typeface="PT Mono"/>
            </a:endParaRPr>
          </a:p>
          <a:p>
            <a:r>
              <a:rPr lang="en-US" sz="2400" dirty="0" smtClean="0">
                <a:solidFill>
                  <a:srgbClr val="77BF3C"/>
                </a:solidFill>
                <a:latin typeface="PT Mono"/>
                <a:cs typeface="PT Mono"/>
              </a:rPr>
              <a:t>.something {</a:t>
            </a:r>
          </a:p>
          <a:p>
            <a:r>
              <a:rPr lang="en-US" sz="2400" dirty="0" smtClean="0">
                <a:solidFill>
                  <a:srgbClr val="77BF3C"/>
                </a:solidFill>
                <a:latin typeface="PT Mono"/>
                <a:cs typeface="PT Mono"/>
              </a:rPr>
              <a:t>	display: flex;</a:t>
            </a:r>
          </a:p>
          <a:p>
            <a:r>
              <a:rPr lang="en-US" sz="2400" dirty="0">
                <a:solidFill>
                  <a:srgbClr val="77BF3C"/>
                </a:solidFill>
                <a:latin typeface="PT Mono"/>
                <a:cs typeface="PT Mono"/>
              </a:rPr>
              <a:t>}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139" y="3979155"/>
            <a:ext cx="8472121" cy="1196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Flexible space allocation </a:t>
            </a:r>
            <a:r>
              <a:rPr lang="en-US" sz="3000" dirty="0" smtClean="0"/>
              <a:t>relationships </a:t>
            </a:r>
            <a:r>
              <a:rPr lang="en-US" sz="3000" dirty="0"/>
              <a:t>between parent &amp; child elements.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8421" y="5278967"/>
            <a:ext cx="8071043" cy="1196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" charset="2"/>
              <a:buNone/>
            </a:pPr>
            <a:r>
              <a:rPr lang="en-US" sz="3000" dirty="0" smtClean="0"/>
              <a:t>Multi-axis – elements stack horizontally or vertically!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03129" y="6037923"/>
            <a:ext cx="2640425" cy="445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" charset="2"/>
              <a:buNone/>
            </a:pPr>
            <a:r>
              <a:rPr lang="en-US" sz="2000" i="1" dirty="0" smtClean="0">
                <a:solidFill>
                  <a:srgbClr val="6196C3"/>
                </a:solidFill>
              </a:rPr>
              <a:t>Let’s see that, shall we? </a:t>
            </a:r>
          </a:p>
        </p:txBody>
      </p:sp>
    </p:spTree>
    <p:extLst>
      <p:ext uri="{BB962C8B-B14F-4D97-AF65-F5344CB8AC3E}">
        <p14:creationId xmlns:p14="http://schemas.microsoft.com/office/powerpoint/2010/main" val="388687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42900" y="2874094"/>
            <a:ext cx="8445500" cy="3687349"/>
          </a:xfrm>
          <a:prstGeom prst="roundRect">
            <a:avLst>
              <a:gd name="adj" fmla="val 4744"/>
            </a:avLst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the flex is </a:t>
            </a:r>
            <a:r>
              <a:rPr lang="en-US" dirty="0"/>
              <a:t>a </a:t>
            </a:r>
            <a:r>
              <a:rPr lang="en-US" dirty="0" err="1" smtClean="0"/>
              <a:t>flexbox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958496"/>
            <a:ext cx="8445500" cy="3517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2900" y="1405402"/>
            <a:ext cx="22924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Lato Regular"/>
                <a:cs typeface="Lato Regular"/>
              </a:rPr>
              <a:t>Core Concepts:</a:t>
            </a:r>
            <a:endParaRPr lang="en-US" sz="24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90083" y="1414758"/>
            <a:ext cx="5570756" cy="1237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 smtClean="0">
                <a:solidFill>
                  <a:schemeClr val="bg1"/>
                </a:solidFill>
                <a:latin typeface="Lato Regular"/>
                <a:cs typeface="Lato Regular"/>
              </a:rPr>
              <a:t>There is always a main &amp; cross axis.</a:t>
            </a:r>
          </a:p>
          <a:p>
            <a:pPr marL="285750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 smtClean="0">
                <a:solidFill>
                  <a:schemeClr val="bg1"/>
                </a:solidFill>
                <a:latin typeface="Lato Regular"/>
                <a:cs typeface="Lato Regular"/>
              </a:rPr>
              <a:t>Each have a start, end, and size.</a:t>
            </a:r>
          </a:p>
          <a:p>
            <a:pPr marL="285750" indent="-285750">
              <a:lnSpc>
                <a:spcPct val="140000"/>
              </a:lnSpc>
              <a:buFont typeface="Wingdings" charset="2"/>
              <a:buChar char="§"/>
            </a:pPr>
            <a:r>
              <a:rPr lang="en-US" b="1" dirty="0" smtClean="0">
                <a:solidFill>
                  <a:schemeClr val="bg1"/>
                </a:solidFill>
                <a:latin typeface="Lato Regular"/>
                <a:cs typeface="Lato Regular"/>
              </a:rPr>
              <a:t>Axis </a:t>
            </a:r>
            <a:r>
              <a:rPr lang="en-US" b="1" dirty="0" smtClean="0">
                <a:solidFill>
                  <a:schemeClr val="bg1"/>
                </a:solidFill>
                <a:latin typeface="Lato Regular"/>
                <a:cs typeface="Lato Regular"/>
              </a:rPr>
              <a:t>direction depends </a:t>
            </a:r>
            <a:r>
              <a:rPr lang="en-US" b="1" dirty="0" smtClean="0">
                <a:solidFill>
                  <a:schemeClr val="bg1"/>
                </a:solidFill>
                <a:latin typeface="Lato Regular"/>
                <a:cs typeface="Lato Regular"/>
              </a:rPr>
              <a:t>on </a:t>
            </a:r>
            <a:r>
              <a:rPr lang="en-US" b="1" dirty="0" smtClean="0">
                <a:solidFill>
                  <a:schemeClr val="bg1"/>
                </a:solidFill>
                <a:latin typeface="Lato Regular"/>
                <a:cs typeface="Lato Regular"/>
              </a:rPr>
              <a:t>flex-direction property.</a:t>
            </a:r>
            <a:endParaRPr lang="en-US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1601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benefits?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W3C Standard</a:t>
            </a:r>
            <a:r>
              <a:rPr lang="en-US" sz="2800" dirty="0" smtClean="0"/>
              <a:t>! No libraries needed!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Once you </a:t>
            </a:r>
            <a:r>
              <a:rPr lang="en-US" sz="2800" dirty="0" err="1" smtClean="0"/>
              <a:t>grok</a:t>
            </a:r>
            <a:r>
              <a:rPr lang="en-US" sz="2800" dirty="0" smtClean="0"/>
              <a:t> it, it’s amazingly easy.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Opportunity for tremendous creativity.</a:t>
            </a:r>
          </a:p>
        </p:txBody>
      </p:sp>
    </p:spTree>
    <p:extLst>
      <p:ext uri="{BB962C8B-B14F-4D97-AF65-F5344CB8AC3E}">
        <p14:creationId xmlns:p14="http://schemas.microsoft.com/office/powerpoint/2010/main" val="289919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ayout benefits?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Gets </a:t>
            </a:r>
            <a:r>
              <a:rPr lang="en-US" sz="2800" dirty="0" smtClean="0"/>
              <a:t>us away from countless floats and clears!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Override source order with CSS!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Vertical positioning without hacks</a:t>
            </a:r>
            <a:r>
              <a:rPr lang="en-US" sz="2800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Equal heights (e.g. columns) </a:t>
            </a:r>
          </a:p>
        </p:txBody>
      </p:sp>
    </p:spTree>
    <p:extLst>
      <p:ext uri="{BB962C8B-B14F-4D97-AF65-F5344CB8AC3E}">
        <p14:creationId xmlns:p14="http://schemas.microsoft.com/office/powerpoint/2010/main" val="280502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34228</TotalTime>
  <Words>853</Words>
  <Application>Microsoft Macintosh PowerPoint</Application>
  <PresentationFormat>On-screen Show (4:3)</PresentationFormat>
  <Paragraphs>168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Flexbox</vt:lpstr>
      <vt:lpstr>me, myself, and i</vt:lpstr>
      <vt:lpstr>what the flex is a flexbox?</vt:lpstr>
      <vt:lpstr>what the flex is a flexbox?</vt:lpstr>
      <vt:lpstr>what the flex is a flexbox?</vt:lpstr>
      <vt:lpstr>what the flex is a flexbox?</vt:lpstr>
      <vt:lpstr>what the flex is a flexbox?</vt:lpstr>
      <vt:lpstr>general benefits?</vt:lpstr>
      <vt:lpstr>layout benefits?</vt:lpstr>
      <vt:lpstr>layout-benefits?</vt:lpstr>
      <vt:lpstr>final results?</vt:lpstr>
      <vt:lpstr>what’s the rub?</vt:lpstr>
      <vt:lpstr>what’s the rub?</vt:lpstr>
      <vt:lpstr>what’s the rub?</vt:lpstr>
      <vt:lpstr>what’s the rub?</vt:lpstr>
      <vt:lpstr>what’s the rub?</vt:lpstr>
      <vt:lpstr>what’s the rub?</vt:lpstr>
      <vt:lpstr>what’s the rub?</vt:lpstr>
      <vt:lpstr>what’s the rub?</vt:lpstr>
      <vt:lpstr>what’s the rub?</vt:lpstr>
      <vt:lpstr>Parents &amp; Children</vt:lpstr>
      <vt:lpstr>Parent Properties</vt:lpstr>
      <vt:lpstr>Child Properties</vt:lpstr>
      <vt:lpstr>Q/A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creator>Eric Carlisle</dc:creator>
  <cp:lastModifiedBy>Eric Carlisle</cp:lastModifiedBy>
  <cp:revision>164</cp:revision>
  <dcterms:created xsi:type="dcterms:W3CDTF">2015-02-07T21:29:39Z</dcterms:created>
  <dcterms:modified xsi:type="dcterms:W3CDTF">2015-03-11T19:46:27Z</dcterms:modified>
</cp:coreProperties>
</file>